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65" r:id="rId3"/>
    <p:sldId id="277" r:id="rId4"/>
    <p:sldId id="259" r:id="rId5"/>
    <p:sldId id="264" r:id="rId6"/>
    <p:sldId id="297" r:id="rId7"/>
    <p:sldId id="301" r:id="rId8"/>
    <p:sldId id="298" r:id="rId9"/>
    <p:sldId id="294" r:id="rId10"/>
    <p:sldId id="300" r:id="rId11"/>
    <p:sldId id="296" r:id="rId12"/>
    <p:sldId id="295" r:id="rId13"/>
    <p:sldId id="302" r:id="rId14"/>
    <p:sldId id="286" r:id="rId15"/>
    <p:sldId id="289" r:id="rId16"/>
    <p:sldId id="290" r:id="rId17"/>
    <p:sldId id="288" r:id="rId18"/>
    <p:sldId id="303" r:id="rId19"/>
    <p:sldId id="263" r:id="rId20"/>
    <p:sldId id="304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09599-A507-4D00-B737-3F0CE7EDA34C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D3B3E-18E0-4427-B11F-A13D157D9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Space titanic</a:t>
            </a:r>
            <a:r>
              <a:rPr lang="ko-KR" altLang="en-US" dirty="0"/>
              <a:t>이 아닌 실제 </a:t>
            </a:r>
            <a:r>
              <a:rPr lang="en-US" altLang="ko-KR" dirty="0"/>
              <a:t>titanic</a:t>
            </a:r>
            <a:r>
              <a:rPr lang="ko-KR" altLang="en-US" dirty="0"/>
              <a:t>의 분류 문제에서 </a:t>
            </a:r>
            <a:r>
              <a:rPr lang="en-US" altLang="ko-KR" dirty="0"/>
              <a:t>cabin</a:t>
            </a:r>
            <a:r>
              <a:rPr lang="ko-KR" altLang="en-US" dirty="0"/>
              <a:t>의 위치는 생존에 영향을 미쳤기에 그 여부를 관찰하고자 데이터를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Cabin</a:t>
            </a:r>
            <a:r>
              <a:rPr lang="ko-KR" altLang="en-US" dirty="0"/>
              <a:t>은 </a:t>
            </a:r>
            <a:r>
              <a:rPr lang="en-US" altLang="ko-KR" dirty="0"/>
              <a:t>cabin deck, number side</a:t>
            </a:r>
            <a:r>
              <a:rPr lang="ko-KR" altLang="en-US" dirty="0"/>
              <a:t>가 슬래시</a:t>
            </a:r>
            <a:r>
              <a:rPr lang="en-US" altLang="ko-KR" dirty="0"/>
              <a:t>(/)</a:t>
            </a:r>
            <a:r>
              <a:rPr lang="ko-KR" altLang="en-US" dirty="0"/>
              <a:t>로 구분되어 표시되는</a:t>
            </a:r>
            <a:r>
              <a:rPr lang="en-US" altLang="ko-KR" dirty="0"/>
              <a:t>0</a:t>
            </a:r>
            <a:r>
              <a:rPr lang="ko-KR" altLang="en-US" dirty="0"/>
              <a:t>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사진 참고</a:t>
            </a:r>
            <a:r>
              <a:rPr lang="en-US" altLang="ko-KR" dirty="0"/>
              <a:t>, </a:t>
            </a:r>
            <a:r>
              <a:rPr lang="ko-KR" altLang="en-US" dirty="0"/>
              <a:t>그렇기에 각각의 항목으로 나누어서 새로운 피처를 </a:t>
            </a:r>
            <a:r>
              <a:rPr lang="ko-KR" altLang="en-US" dirty="0" err="1"/>
              <a:t>만들어야겠다고</a:t>
            </a:r>
            <a:r>
              <a:rPr lang="ko-KR" altLang="en-US" dirty="0"/>
              <a:t> 생각했습니다</a:t>
            </a:r>
            <a:r>
              <a:rPr lang="en-US" altLang="ko-KR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그렇기에 </a:t>
            </a:r>
            <a:r>
              <a:rPr lang="en-US" altLang="ko-KR" dirty="0"/>
              <a:t>split </a:t>
            </a:r>
            <a:r>
              <a:rPr lang="ko-KR" altLang="en-US" dirty="0"/>
              <a:t>후 </a:t>
            </a:r>
            <a:r>
              <a:rPr lang="en-US" altLang="ko-KR" dirty="0"/>
              <a:t>cabin deck</a:t>
            </a:r>
            <a:r>
              <a:rPr lang="ko-KR" altLang="en-US" dirty="0"/>
              <a:t>과 </a:t>
            </a:r>
            <a:r>
              <a:rPr lang="en-US" altLang="ko-KR" dirty="0"/>
              <a:t>side</a:t>
            </a:r>
            <a:r>
              <a:rPr lang="ko-KR" altLang="en-US" dirty="0"/>
              <a:t>의 분포를 확인했을 때</a:t>
            </a:r>
            <a:r>
              <a:rPr lang="en-US" altLang="ko-KR" dirty="0"/>
              <a:t>, FG deck</a:t>
            </a:r>
            <a:r>
              <a:rPr lang="ko-KR" altLang="en-US" dirty="0"/>
              <a:t>이 가장 많은 분포를 차지 했고</a:t>
            </a:r>
            <a:r>
              <a:rPr lang="en-US" altLang="ko-KR" dirty="0"/>
              <a:t>, cabin </a:t>
            </a:r>
            <a:r>
              <a:rPr lang="ko-KR" altLang="en-US" dirty="0"/>
              <a:t>좌현과 우현은 비슷한 분포를 가졌습니다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63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Cabin </a:t>
            </a:r>
            <a:r>
              <a:rPr lang="ko-KR" altLang="en-US" dirty="0"/>
              <a:t>특징 별로 </a:t>
            </a:r>
            <a:r>
              <a:rPr lang="ko-KR" altLang="en-US" dirty="0" err="1"/>
              <a:t>생존률을</a:t>
            </a:r>
            <a:r>
              <a:rPr lang="ko-KR" altLang="en-US" dirty="0"/>
              <a:t> 나타냈을 때</a:t>
            </a:r>
            <a:r>
              <a:rPr lang="en-US" altLang="ko-KR" dirty="0"/>
              <a:t>, </a:t>
            </a:r>
            <a:r>
              <a:rPr lang="ko-KR" altLang="en-US" dirty="0"/>
              <a:t>시각적으로는 </a:t>
            </a:r>
            <a:r>
              <a:rPr lang="ko-KR" altLang="en-US" dirty="0" err="1"/>
              <a:t>특징화할</a:t>
            </a:r>
            <a:r>
              <a:rPr lang="ko-KR" altLang="en-US" dirty="0"/>
              <a:t> 수 없었으며</a:t>
            </a:r>
            <a:r>
              <a:rPr lang="en-US" altLang="ko-KR" dirty="0"/>
              <a:t>, </a:t>
            </a:r>
            <a:r>
              <a:rPr lang="ko-KR" altLang="en-US" dirty="0"/>
              <a:t>큰 영향을 미치지는 않을 것이라고 생각했습니다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72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실제로도 </a:t>
            </a:r>
            <a:r>
              <a:rPr lang="en-US" altLang="ko-KR" dirty="0"/>
              <a:t>EDA </a:t>
            </a:r>
            <a:r>
              <a:rPr lang="ko-KR" altLang="en-US" dirty="0"/>
              <a:t>후 피처 중요도를 확인했을 때 순위 안에 들지 못해 찾지 못했습니다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369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Transported</a:t>
            </a:r>
            <a:r>
              <a:rPr lang="ko-KR" altLang="en-US" dirty="0"/>
              <a:t>에 따른 나이 분포도를 보았을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0~18</a:t>
            </a:r>
            <a:r>
              <a:rPr lang="ko-KR" altLang="en-US" dirty="0"/>
              <a:t>세는 운송 실패 가능성보다 운송될 가능성이 더 크고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18~25</a:t>
            </a:r>
            <a:r>
              <a:rPr lang="ko-KR" altLang="en-US" dirty="0"/>
              <a:t>세는 운송 실패의 가능성이 더 크고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25</a:t>
            </a:r>
            <a:r>
              <a:rPr lang="ko-KR" altLang="en-US" dirty="0"/>
              <a:t>세 이상은 비슷한 분포를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나이 분포 </a:t>
            </a:r>
            <a:r>
              <a:rPr lang="en-US" altLang="ko-KR" dirty="0" err="1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통해 아이</a:t>
            </a:r>
            <a:r>
              <a:rPr lang="en-US" altLang="ko-KR" dirty="0"/>
              <a:t>/</a:t>
            </a:r>
            <a:r>
              <a:rPr lang="ko-KR" altLang="en-US" dirty="0"/>
              <a:t>청소년</a:t>
            </a:r>
            <a:r>
              <a:rPr lang="en-US" altLang="ko-KR" dirty="0"/>
              <a:t>/</a:t>
            </a:r>
            <a:r>
              <a:rPr lang="ko-KR" altLang="en-US" dirty="0"/>
              <a:t>어른 </a:t>
            </a:r>
            <a:r>
              <a:rPr lang="ko-KR" altLang="en-US" dirty="0" err="1"/>
              <a:t>으로</a:t>
            </a:r>
            <a:r>
              <a:rPr lang="ko-KR" altLang="en-US" dirty="0"/>
              <a:t> 필수적으로 나눠야 한다고 판단하여 </a:t>
            </a:r>
            <a:r>
              <a:rPr lang="en-US" altLang="ko-KR" dirty="0"/>
              <a:t>//</a:t>
            </a:r>
            <a:br>
              <a:rPr lang="en-US" altLang="ko-KR" dirty="0"/>
            </a:b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0-12/</a:t>
            </a:r>
            <a:r>
              <a:rPr lang="ko-KR" altLang="en-US" dirty="0"/>
              <a:t> </a:t>
            </a:r>
            <a:r>
              <a:rPr lang="en-US" altLang="ko-KR" dirty="0"/>
              <a:t>13-17/</a:t>
            </a:r>
            <a:r>
              <a:rPr lang="ko-KR" altLang="en-US" dirty="0"/>
              <a:t> </a:t>
            </a:r>
            <a:r>
              <a:rPr lang="en-US" altLang="ko-KR" dirty="0"/>
              <a:t>18-25/26-30/31-50 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age group</a:t>
            </a:r>
            <a:r>
              <a:rPr lang="ko-KR" altLang="en-US" dirty="0"/>
              <a:t>을 나누고 </a:t>
            </a:r>
            <a:r>
              <a:rPr lang="en-US" altLang="ko-KR" dirty="0"/>
              <a:t>age group </a:t>
            </a:r>
            <a:r>
              <a:rPr lang="ko-KR" altLang="en-US" dirty="0"/>
              <a:t>칼럼을 추가했습니다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7467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GB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passengerid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‘</a:t>
            </a:r>
            <a:r>
              <a:rPr lang="en" altLang="ko-Kore-GB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gggg_dd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’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로 이루어져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앞부분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gggg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부분은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들의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group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,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dd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는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의 고유 번호를 나타냅니다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Group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칼럼을 활용해 탑승객이 혼자 탔는지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 몇 명의 동승자들과 함께 탔는지 확인해 볼 수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성씨에 따라 가족을 추출하고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그룹의 크기</a:t>
            </a:r>
            <a:r>
              <a:rPr lang="en-US" altLang="ko-KR" dirty="0"/>
              <a:t>,</a:t>
            </a:r>
            <a:r>
              <a:rPr lang="ko-KR" altLang="en-US" dirty="0"/>
              <a:t> 즉 동승자 수를 계산하여 </a:t>
            </a:r>
            <a:r>
              <a:rPr lang="en-US" altLang="ko-KR" dirty="0" err="1"/>
              <a:t>membercount</a:t>
            </a:r>
            <a:r>
              <a:rPr lang="en-US" altLang="ko-KR" dirty="0"/>
              <a:t> </a:t>
            </a:r>
            <a:r>
              <a:rPr lang="ko-KR" altLang="en-US" dirty="0"/>
              <a:t>칼럼에 저장합니다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동승자가 없으면 </a:t>
            </a:r>
            <a:r>
              <a:rPr lang="en-US" altLang="ko-KR" dirty="0"/>
              <a:t>0,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있는데 가족이 아닌 경우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동승자가 가족이면 </a:t>
            </a:r>
            <a:r>
              <a:rPr lang="en-US" altLang="ko-KR" dirty="0"/>
              <a:t>2</a:t>
            </a:r>
            <a:r>
              <a:rPr lang="ko-KR" altLang="en-US" dirty="0"/>
              <a:t> 로 분류하여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칼럼 </a:t>
            </a:r>
            <a:r>
              <a:rPr lang="en-US" altLang="ko-KR" dirty="0" err="1"/>
              <a:t>membercount</a:t>
            </a:r>
            <a:r>
              <a:rPr lang="ko-KR" altLang="en-US" dirty="0" err="1"/>
              <a:t>를</a:t>
            </a:r>
            <a:r>
              <a:rPr lang="ko-KR" altLang="en-US" dirty="0"/>
              <a:t> 추가했습니다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8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혼자 탄 경우</a:t>
            </a:r>
            <a:r>
              <a:rPr lang="en-US" altLang="ko-KR" dirty="0"/>
              <a:t>,</a:t>
            </a:r>
            <a:r>
              <a:rPr lang="ko-KR" altLang="en-US" dirty="0"/>
              <a:t> 가족이 아닌 동승자 있는 경우</a:t>
            </a:r>
            <a:r>
              <a:rPr lang="en-US" altLang="ko-KR" dirty="0"/>
              <a:t>,</a:t>
            </a:r>
            <a:r>
              <a:rPr lang="ko-KR" altLang="en-US" dirty="0"/>
              <a:t> 가족 동승자가 있는 경우 로 나누고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따른 운송 여부를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76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학습에 사용한 모델이나 기법은 </a:t>
            </a:r>
            <a:r>
              <a:rPr lang="ko-KR" altLang="en-US" dirty="0" err="1"/>
              <a:t>랜덤포레스트</a:t>
            </a:r>
            <a:r>
              <a:rPr lang="en-US" altLang="ko-KR" dirty="0"/>
              <a:t>, LGBM, </a:t>
            </a:r>
            <a:r>
              <a:rPr lang="en-US" altLang="ko-KR" dirty="0" err="1"/>
              <a:t>Kfold</a:t>
            </a:r>
            <a:r>
              <a:rPr lang="en-US" altLang="ko-KR" dirty="0"/>
              <a:t> Cross Validation,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HyperOpt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여러 결정 트리의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보팅으로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최종 결정하는 앙상블 알고리즘입니다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LGBM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은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와 함께 가장 각광받는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부스팅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알고리즘으로 학습시간이 적고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리프 중심의 트리 분할 방식을 사용합니다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K-fold Cross Validation</a:t>
            </a:r>
            <a:r>
              <a:rPr lang="ko-KR" altLang="en-US" sz="11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은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데이터를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폴드로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나누어 모델을 평가하는 방법으로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테스트 데이터를 활용하지 않고도 훈련성능을 평가할 수 있습니다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는 베이지안 최적화 기법을 사용하여 최적의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조합을 찾는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라이브러리입니다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43126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랜덤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포레스트를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적용한 결과입니다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Sklearn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라이브러리의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RandomForestClassifier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활용했습니다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데이터의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0.7798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0.78933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 나왔습니다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lang="ko-KR" altLang="en-US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2701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에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적용한 결과입니다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Cross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fold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validation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을 진행하지 않아서 학습의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accuracy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확인할 수는 없었습니다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하이퍼파라미터의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범위를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space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에 정의하고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objective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함수에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을 적용해줍니다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이렇게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의 결과로 나온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best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파라미터로 트레이닝 세트 전체를 학습시킨 결과를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캐글에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입력했습니다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0.80734</a:t>
            </a:r>
          </a:p>
        </p:txBody>
      </p:sp>
    </p:spTree>
    <p:extLst>
      <p:ext uri="{BB962C8B-B14F-4D97-AF65-F5344CB8AC3E}">
        <p14:creationId xmlns:p14="http://schemas.microsoft.com/office/powerpoint/2010/main" val="337285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K-Fold CV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적용한 모델에서는 앞과 동일하지만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의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objective()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함수에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stratified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Kfold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적용합니다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데이터의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0.8036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0.80243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 나왔습니다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96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조의 </a:t>
            </a:r>
            <a:r>
              <a:rPr lang="en-US" altLang="ko-KR" dirty="0"/>
              <a:t>Kaggle </a:t>
            </a:r>
            <a:r>
              <a:rPr lang="ko-KR" altLang="en-US" dirty="0"/>
              <a:t>대회 주제는 </a:t>
            </a:r>
            <a:r>
              <a:rPr lang="en-US" altLang="ko-KR" dirty="0"/>
              <a:t>Spaceship Titanic </a:t>
            </a:r>
            <a:r>
              <a:rPr lang="ko-KR" altLang="en-US" dirty="0"/>
              <a:t>데이터를 활용한 탑승 </a:t>
            </a:r>
            <a:r>
              <a:rPr lang="ko-KR" altLang="en-US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승객의 다른 차원 이동 여부 예측입니다</a:t>
            </a:r>
            <a:r>
              <a:rPr lang="en-US" altLang="ko-KR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실종된 승객을 구출하기 위해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우주선의 손상된 컴퓨터 시스템에서 복구된 기록을 사용하여 타이타닉 우주선이 시공간 이상과 충돌하는 동안 이송된 승객을 예측하는 컨셉입니다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이 컨셉을 통해 상상력을 기반한 새로운 칼럼을 생성하여 다양한 분석이 가능할 것 같아 이 대회 주제를 선정하게 되었습니다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데이터는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함선의 손상된 컴퓨터 시스템에서 복구된 개인 기록 세트입니다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칼럼은 다음과 같습니다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 ‘Transported’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칼럼이 최종 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target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변수입니다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57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탑승객들은 총 </a:t>
            </a:r>
            <a:r>
              <a:rPr lang="en-US" altLang="ko-KR" dirty="0"/>
              <a:t>5</a:t>
            </a:r>
            <a:r>
              <a:rPr lang="ko-KR" altLang="en-US" dirty="0"/>
              <a:t>개의 영역에서 소비를 함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소비량 순서로 말하면 </a:t>
            </a:r>
            <a:r>
              <a:rPr lang="en-US" altLang="ko-KR" dirty="0" err="1"/>
              <a:t>Foodcourt</a:t>
            </a:r>
            <a:r>
              <a:rPr lang="en-US" altLang="ko-KR" dirty="0"/>
              <a:t> Spa VR Deck Room service shopping mall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소비가 어떠한 연관성은 없는지 파악하기 위해 소비량의 분포를 살펴 보았음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98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소비금액 별 분포를 바라보았을 때 </a:t>
            </a:r>
            <a:r>
              <a:rPr lang="en-US" altLang="ko-KR" dirty="0"/>
              <a:t>room service spa, </a:t>
            </a:r>
            <a:r>
              <a:rPr lang="en-US" altLang="ko-KR" dirty="0" err="1"/>
              <a:t>vrdeck</a:t>
            </a:r>
            <a:r>
              <a:rPr lang="ko-KR" altLang="en-US" dirty="0"/>
              <a:t>은 유사한 형상을 가지고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7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Transported </a:t>
            </a:r>
            <a:r>
              <a:rPr lang="ko-KR" altLang="en-US" dirty="0"/>
              <a:t>여부 별</a:t>
            </a:r>
            <a:r>
              <a:rPr lang="en-US" altLang="ko-KR" dirty="0"/>
              <a:t>, </a:t>
            </a:r>
            <a:r>
              <a:rPr lang="ko-KR" altLang="en-US" dirty="0"/>
              <a:t>사용자들의 소비 분포를 바라보았을 때 </a:t>
            </a:r>
            <a:r>
              <a:rPr lang="en-US" altLang="ko-KR" dirty="0"/>
              <a:t>room service spa, </a:t>
            </a:r>
            <a:r>
              <a:rPr lang="en-US" altLang="ko-KR" dirty="0" err="1"/>
              <a:t>vrdeck</a:t>
            </a:r>
            <a:r>
              <a:rPr lang="ko-KR" altLang="en-US" dirty="0"/>
              <a:t>은 유사한 분포를 보여줘 소비 칼럼은 조합하여 새롭게 </a:t>
            </a:r>
            <a:r>
              <a:rPr lang="ko-KR" altLang="en-US" dirty="0" err="1"/>
              <a:t>피쳐를</a:t>
            </a:r>
            <a:r>
              <a:rPr lang="ko-KR" altLang="en-US" dirty="0"/>
              <a:t> 만들 필요성을 느꼈습니다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40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앞의 이유로 </a:t>
            </a:r>
            <a:r>
              <a:rPr lang="en-US" altLang="ko-KR" dirty="0"/>
              <a:t>columns</a:t>
            </a:r>
            <a:r>
              <a:rPr lang="ko-KR" altLang="en-US" dirty="0"/>
              <a:t>들을 하나만 반영했을 때 보다 비슷한 분포를 가진 </a:t>
            </a:r>
            <a:r>
              <a:rPr lang="en-US" altLang="ko-KR" dirty="0"/>
              <a:t>columns</a:t>
            </a:r>
            <a:r>
              <a:rPr lang="ko-KR" altLang="en-US" dirty="0"/>
              <a:t>들을 묶었을 때 더 효율적인 결과가 나올 것이라고 생각했고</a:t>
            </a:r>
            <a:r>
              <a:rPr lang="en-US" altLang="ko-KR" dirty="0"/>
              <a:t>, </a:t>
            </a:r>
            <a:r>
              <a:rPr lang="ko-KR" altLang="en-US" dirty="0"/>
              <a:t>이러한 이유로 다음과 같이 개수 별로 </a:t>
            </a:r>
            <a:r>
              <a:rPr lang="ko-KR" altLang="en-US" dirty="0" err="1"/>
              <a:t>피쳐를</a:t>
            </a:r>
            <a:r>
              <a:rPr lang="ko-KR" altLang="en-US" dirty="0"/>
              <a:t> 묶어 중요도를 관찰해보았습니다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22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말한바와 같이 유사성이 있던 </a:t>
            </a:r>
            <a:r>
              <a:rPr lang="en-US" altLang="ko-KR" dirty="0" err="1"/>
              <a:t>Vrdeck</a:t>
            </a:r>
            <a:r>
              <a:rPr lang="ko-KR" altLang="en-US" dirty="0"/>
              <a:t>과 </a:t>
            </a:r>
            <a:r>
              <a:rPr lang="en-US" altLang="ko-KR" dirty="0"/>
              <a:t>spa </a:t>
            </a:r>
            <a:r>
              <a:rPr lang="en-US" altLang="ko-KR" dirty="0" err="1"/>
              <a:t>roomservice</a:t>
            </a:r>
            <a:r>
              <a:rPr lang="ko-KR" altLang="en-US" dirty="0"/>
              <a:t>는 묶어줬을 때 이상적인 피처 중요도를 보여줬고</a:t>
            </a:r>
            <a:r>
              <a:rPr lang="en-US" altLang="ko-KR" dirty="0"/>
              <a:t>, </a:t>
            </a:r>
            <a:r>
              <a:rPr lang="ko-KR" altLang="en-US" dirty="0"/>
              <a:t>특이하게도 </a:t>
            </a:r>
            <a:r>
              <a:rPr lang="en-US" altLang="ko-KR" dirty="0" err="1"/>
              <a:t>shoppingmall</a:t>
            </a:r>
            <a:r>
              <a:rPr lang="ko-KR" altLang="en-US" dirty="0"/>
              <a:t>까지 합한 피처가 중요도가 제일 높게 나와 유의미한 결과치를 얻을 수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9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7409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6188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41237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CCD13-0397-84A9-1F33-BBA634869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26BC7E-5DE6-2A51-5923-595142EF8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6C6AC-A222-8275-9000-E114007A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BA84B-72D3-9139-000D-FA10D201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4F9D7-DF0F-1BB9-FFFA-0A26E151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12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E186A-82BD-44CB-3B4E-EA1CC38C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7767E-530A-F025-B7BB-529E68DC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8BC60-FEFC-2827-CFE1-EF2A4E5A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7ACB5-D64A-3C93-F96E-D9FDF422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4F3DF-C857-17C2-7B78-3FB36B5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83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11338-BC09-3D69-B271-73F39663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023EB-D462-3B35-E001-99223D75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BB33F-B847-6CC2-F87F-F813E14C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EDB80-B151-0E53-57E2-1F758607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F0FB2-590B-E007-0EA6-D05E8B24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2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D44E8-B439-CC3F-31D6-6C440B7C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708B6-4194-DF57-8396-3E841CE1D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623D4B-FE67-555C-0EF1-575B51661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D8C50-FB25-E86C-04EF-AFD9BA7F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7D9F7-EC30-17EE-8C1D-1B8CDFB43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7D52C-2E75-38CC-D96C-14F9C55F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45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5F1E1-94AC-FBF3-0A5C-E4732DC8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17508-0661-34EA-4B2C-61D632EB0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2BA12-0C55-417B-3EF3-E6ECF4B8A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829C6B-1937-DED1-87A0-31E33A785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4E1CD1-AB34-E78D-3541-677079D81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6BAB6E-E58D-4C0A-ED43-EB6646DC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005595-0B1E-AFC2-94E0-833F683A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4E88DD-0A99-0019-E019-B838662C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10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199F-9B34-0F0C-E3FF-D2B8B5AD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17E9C-42AC-1174-F9FC-1E88DAAC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26AEEB-24C2-9306-D036-9915BFC9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0A92BD-D8C3-F70B-C847-295A769B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97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2C46B6-4167-12AC-7EE7-72F6CDFF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AA3A19-88D6-5C29-BC8B-DF138A36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61086-40CF-CD1A-C63A-68BC0A55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6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AA43C-0BD3-DBA6-BF50-D086D147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78F36-574A-2E08-A908-DD88EB96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D07D0-20F9-AE7D-0D1E-A0386BA5F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03F8C-524F-0CD6-0C40-070017D1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B4044-1F5C-45E5-993C-A9F89513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0D9141-B52B-B967-107D-483B81DE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35106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2BFFD-BBA1-23D2-F798-B587347D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F9906-7344-6DB0-D729-FE145FBCA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E1B17-2D88-4B1A-08A3-0D6014C3A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EC76D-43DA-6CD3-39DB-0F0BD9EE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70477-8E13-B559-3621-0035D300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E204D-E157-8117-EE51-61013CFA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74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21559-19BC-74B6-CB3C-F1E10FB4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DBFFE-0E49-E77E-ED38-917ACA364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3029C-9E06-4605-0AB4-1D221F52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BBB1F-93A2-8022-CA07-7BAB3B60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082D8-1923-54F1-3D39-2F54E62A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79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56B459-145B-2AB1-FE61-84F3B61E8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BC90CC-0C1A-1EAA-2748-53C52188B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BA2C4-23FF-6946-CEB3-BF0CC558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11BB-9B9C-39D2-E0AC-D3FD91E5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03409-E316-14D4-4EA5-C91DFA0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8082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257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3621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4841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2442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20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0360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007685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C7F337-36D4-DF47-F208-5D135E0D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D8100-EDB5-9A2A-F208-D4FE736F3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A9C14-AEB6-47C0-BD14-B0AE7DA06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47451-1F5B-43F0-8050-5DA63EE01F62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489F5-5932-1E06-4786-655E66DE7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F2E96-D6EE-6737-D311-CBDCED9B9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11A531-3BFD-483A-BF2E-C422A4253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8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6639200" cy="208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" sz="33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CUAI </a:t>
            </a:r>
            <a:r>
              <a:rPr lang="ko" altLang="en-US" sz="33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스터디 </a:t>
            </a:r>
            <a:r>
              <a:rPr lang="en-US" altLang="ko" sz="33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1</a:t>
            </a:r>
            <a:r>
              <a:rPr lang="ko" altLang="en-US" sz="33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팀</a:t>
            </a:r>
            <a:endParaRPr sz="3333" b="1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" sz="18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2022.05.28</a:t>
            </a:r>
            <a:endParaRPr sz="1867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" altLang="en-US" sz="14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발표자 </a:t>
            </a:r>
            <a:r>
              <a:rPr lang="en-US" altLang="ko" sz="14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: </a:t>
            </a:r>
            <a:r>
              <a:rPr lang="ko-KR" altLang="en-US" sz="1467" kern="0" dirty="0" err="1">
                <a:solidFill>
                  <a:srgbClr val="19264B"/>
                </a:solidFill>
                <a:latin typeface="Arial"/>
                <a:cs typeface="Arial"/>
                <a:sym typeface="Arial"/>
              </a:rPr>
              <a:t>김소원</a:t>
            </a:r>
            <a:r>
              <a:rPr lang="en-US" altLang="ko-KR" sz="14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, </a:t>
            </a:r>
            <a:r>
              <a:rPr lang="ko-KR" altLang="en-US" sz="14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정현석 </a:t>
            </a:r>
            <a:endParaRPr sz="1467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CC14B-7BCB-9657-A7C4-9AF2C121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985" y="1787908"/>
            <a:ext cx="7723297" cy="40808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04CCC-46FF-858C-7881-D0B667F6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4077" y="375674"/>
            <a:ext cx="108600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FF902-31D9-3E85-54FA-71F67779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89" y="1713187"/>
            <a:ext cx="9358064" cy="47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2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A0E9A-0C27-DDAB-0CE1-B241A979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4" y="1642343"/>
            <a:ext cx="9122980" cy="39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 </a:t>
            </a:r>
            <a:r>
              <a:rPr lang="ko-KR" alt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667" b="1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90DBDCA-9D02-464A-A068-EF56BDE7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956" y="1266191"/>
            <a:ext cx="7245529" cy="3628279"/>
          </a:xfrm>
          <a:prstGeom prst="rect">
            <a:avLst/>
          </a:prstGeom>
        </p:spPr>
      </p:pic>
      <p:pic>
        <p:nvPicPr>
          <p:cNvPr id="16" name="그림 1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24EE408-47BF-2C41-AFEF-881890B4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899" y="4561173"/>
            <a:ext cx="4431180" cy="22968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 </a:t>
            </a:r>
            <a:r>
              <a:rPr lang="ko-KR" alt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667" b="1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CDF5A-650D-3143-A4C2-7136B0700407}"/>
              </a:ext>
            </a:extLst>
          </p:cNvPr>
          <p:cNvSpPr txBox="1"/>
          <p:nvPr/>
        </p:nvSpPr>
        <p:spPr>
          <a:xfrm>
            <a:off x="1878634" y="1407400"/>
            <a:ext cx="10313367" cy="210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# Update age group feature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]&lt;=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12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'Age_group'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'Age_0-12'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]&gt;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12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 &amp; 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]&lt;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18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Age_group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'Age_13-17'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]&gt;=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18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 &amp; 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]&lt;=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25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Age_group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'Age_18-25'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]&gt;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25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 &amp; 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]&lt;=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30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Age_group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'Age_26-30'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]&gt;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30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 &amp; 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]&lt;=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50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Age_group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'Age_31-50'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]&gt;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50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,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'Age_group'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'Age_51+'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6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b="1" kern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MemberCount</a:t>
            </a:r>
            <a:r>
              <a:rPr 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endParaRPr sz="2667" b="1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2031390" y="1146046"/>
            <a:ext cx="9302577" cy="41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●  </a:t>
            </a: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passenger id :  ‘</a:t>
            </a:r>
            <a:r>
              <a:rPr lang="en-US" altLang="ko-KR" sz="1867" kern="0" dirty="0" err="1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gggg_dd</a:t>
            </a: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’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000000"/>
              </a:solidFill>
              <a:latin typeface="NanumGothic ExtraBold"/>
              <a:ea typeface="함초롬바탕" panose="02030604000101010101" pitchFamily="18" charset="-127"/>
              <a:cs typeface="Arial"/>
              <a:sym typeface="Arial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lang="en-US" altLang="ko-KR" sz="18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A4F4D-A083-F741-8CC9-A46C983CD045}"/>
              </a:ext>
            </a:extLst>
          </p:cNvPr>
          <p:cNvSpPr txBox="1"/>
          <p:nvPr/>
        </p:nvSpPr>
        <p:spPr>
          <a:xfrm>
            <a:off x="2487980" y="1771891"/>
            <a:ext cx="930257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'Group'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]=df[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PassengerId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</a:t>
            </a: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astype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lang="en" altLang="ko-Kore-GB" sz="1867" kern="0" dirty="0">
                <a:solidFill>
                  <a:srgbClr val="257693"/>
                </a:solidFill>
                <a:latin typeface="Courier New" panose="02070309020205020404" pitchFamily="49" charset="0"/>
                <a:cs typeface="Arial"/>
                <a:sym typeface="Arial"/>
              </a:rPr>
              <a:t>str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).</a:t>
            </a:r>
            <a:r>
              <a:rPr lang="en" altLang="ko-Kore-GB" sz="1867" kern="0" dirty="0">
                <a:solidFill>
                  <a:srgbClr val="257693"/>
                </a:solidFill>
                <a:latin typeface="Courier New" panose="02070309020205020404" pitchFamily="49" charset="0"/>
                <a:cs typeface="Arial"/>
                <a:sym typeface="Arial"/>
              </a:rPr>
              <a:t>str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[: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4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</a:t>
            </a: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astype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lang="en" altLang="ko-Kore-GB" sz="1867" kern="0" dirty="0">
                <a:solidFill>
                  <a:srgbClr val="257693"/>
                </a:solidFill>
                <a:latin typeface="Courier New" panose="02070309020205020404" pitchFamily="49" charset="0"/>
                <a:cs typeface="Arial"/>
                <a:sym typeface="Arial"/>
              </a:rPr>
              <a:t>int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</a:t>
            </a: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69AF29FB-816D-2D4F-9EA4-65BDB3CEA50D}"/>
              </a:ext>
            </a:extLst>
          </p:cNvPr>
          <p:cNvSpPr txBox="1"/>
          <p:nvPr/>
        </p:nvSpPr>
        <p:spPr>
          <a:xfrm>
            <a:off x="2031373" y="2201034"/>
            <a:ext cx="9302577" cy="67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● </a:t>
            </a: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Last</a:t>
            </a: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Name</a:t>
            </a: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endParaRPr lang="en-US" altLang="ko-KR" sz="18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969EA-6534-F74A-85FA-C3D8AEB599F9}"/>
              </a:ext>
            </a:extLst>
          </p:cNvPr>
          <p:cNvSpPr txBox="1"/>
          <p:nvPr/>
        </p:nvSpPr>
        <p:spPr>
          <a:xfrm>
            <a:off x="2487964" y="2697790"/>
            <a:ext cx="9074281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LastName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= 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'Name'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</a:t>
            </a:r>
            <a:r>
              <a:rPr lang="en" altLang="ko-Kore-GB" sz="1867" kern="0" dirty="0" err="1">
                <a:solidFill>
                  <a:srgbClr val="257693"/>
                </a:solidFill>
                <a:latin typeface="Courier New" panose="02070309020205020404" pitchFamily="49" charset="0"/>
                <a:cs typeface="Arial"/>
                <a:sym typeface="Arial"/>
              </a:rPr>
              <a:t>str</a:t>
            </a: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.split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().</a:t>
            </a:r>
            <a:r>
              <a:rPr lang="en" altLang="ko-Kore-GB" sz="1867" kern="0" dirty="0">
                <a:solidFill>
                  <a:srgbClr val="257693"/>
                </a:solidFill>
                <a:latin typeface="Courier New" panose="02070309020205020404" pitchFamily="49" charset="0"/>
                <a:cs typeface="Arial"/>
                <a:sym typeface="Arial"/>
              </a:rPr>
              <a:t>str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0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</a:t>
            </a:r>
          </a:p>
          <a:p>
            <a:pPr defTabSz="1219170" latinLnBrk="0">
              <a:buClr>
                <a:srgbClr val="000000"/>
              </a:buClr>
            </a:pP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FD7B2599-A6E1-8A4A-BDFC-B530DC1345D0}"/>
              </a:ext>
            </a:extLst>
          </p:cNvPr>
          <p:cNvSpPr txBox="1"/>
          <p:nvPr/>
        </p:nvSpPr>
        <p:spPr>
          <a:xfrm>
            <a:off x="2031358" y="3138430"/>
            <a:ext cx="9302577" cy="67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● </a:t>
            </a:r>
            <a:r>
              <a:rPr lang="en-US" altLang="ko-KR" sz="1867" kern="0" dirty="0" err="1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MemberCount</a:t>
            </a:r>
            <a:r>
              <a:rPr lang="en-US" altLang="ko-KR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r>
              <a:rPr lang="ko-KR" altLang="en-US" sz="1867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endParaRPr lang="en-US" altLang="ko-KR" sz="18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E596-9A6C-5D40-BDE4-BE6E3B3ADB4B}"/>
              </a:ext>
            </a:extLst>
          </p:cNvPr>
          <p:cNvSpPr txBox="1"/>
          <p:nvPr/>
        </p:nvSpPr>
        <p:spPr>
          <a:xfrm>
            <a:off x="2173778" y="3672346"/>
            <a:ext cx="9726301" cy="2390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# 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동승자의 수</a:t>
            </a:r>
            <a:endParaRPr lang="ko-KR" altLang="en-US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MemberCount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= 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'Group'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</a:t>
            </a:r>
            <a:r>
              <a:rPr lang="en" altLang="ko-Kore-GB" sz="1867" kern="0" dirty="0">
                <a:solidFill>
                  <a:srgbClr val="795E26"/>
                </a:solidFill>
                <a:latin typeface="Courier New" panose="02070309020205020404" pitchFamily="49" charset="0"/>
                <a:cs typeface="Arial"/>
                <a:sym typeface="Arial"/>
              </a:rPr>
              <a:t>map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'Group'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</a:t>
            </a: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value_counts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())</a:t>
            </a: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# 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동승자가 없으면 </a:t>
            </a:r>
            <a:r>
              <a:rPr lang="en-US" altLang="ko-KR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0, 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있으면 </a:t>
            </a:r>
            <a:r>
              <a:rPr lang="en-US" altLang="ko-KR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1, 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가족이면 </a:t>
            </a:r>
            <a:r>
              <a:rPr lang="en-US" altLang="ko-KR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2. 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가족인지 판단은 </a:t>
            </a:r>
            <a:r>
              <a:rPr lang="en" altLang="ko-Kore-GB" sz="1867" kern="0" dirty="0" err="1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LastName</a:t>
            </a:r>
            <a:r>
              <a:rPr lang="ko-KR" altLang="en-US" sz="1867" kern="0" dirty="0">
                <a:solidFill>
                  <a:srgbClr val="008000"/>
                </a:solidFill>
                <a:latin typeface="Courier New" panose="02070309020205020404" pitchFamily="49" charset="0"/>
                <a:cs typeface="Arial"/>
                <a:sym typeface="Arial"/>
              </a:rPr>
              <a:t>이 중복되는지 여부로 판단</a:t>
            </a:r>
            <a:endParaRPr lang="ko-KR" altLang="en-US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'Family'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= 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0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MemberCount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&gt; 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, 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'Family'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= 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altLang="ko-Kore-GB" sz="1867" kern="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df.loc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[(df[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MemberCount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&gt; 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1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 &amp; (df[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 err="1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LastName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].duplicated(keep=</a:t>
            </a:r>
            <a:r>
              <a:rPr lang="en" altLang="ko-Kore-GB" sz="1867" kern="0" dirty="0">
                <a:solidFill>
                  <a:srgbClr val="0000FF"/>
                </a:solidFill>
                <a:latin typeface="Courier New" panose="02070309020205020404" pitchFamily="49" charset="0"/>
                <a:cs typeface="Arial"/>
                <a:sym typeface="Arial"/>
              </a:rPr>
              <a:t>False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)), </a:t>
            </a:r>
            <a:r>
              <a:rPr lang="en" altLang="ko-Kore-GB" sz="1867" kern="0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'Family'</a:t>
            </a:r>
            <a:r>
              <a:rPr lang="en" altLang="ko-Kore-GB" sz="1867" kern="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] = </a:t>
            </a:r>
            <a:r>
              <a:rPr lang="en" altLang="ko-Kore-GB" sz="1867" kern="0" dirty="0">
                <a:solidFill>
                  <a:srgbClr val="116644"/>
                </a:solidFill>
                <a:latin typeface="Courier New" panose="02070309020205020404" pitchFamily="49" charset="0"/>
                <a:cs typeface="Arial"/>
                <a:sym typeface="Arial"/>
              </a:rPr>
              <a:t>2</a:t>
            </a:r>
            <a:endParaRPr lang="en" altLang="ko-Kore-GB" sz="1867" kern="0" dirty="0">
              <a:solidFill>
                <a:srgbClr val="000000"/>
              </a:solidFill>
              <a:latin typeface="Courier New" panose="020703090202050204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36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b="1" kern="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MemberCount</a:t>
            </a:r>
            <a:r>
              <a:rPr 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667" b="1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endParaRPr sz="2667" b="1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F5D3A11-50EB-2447-BA15-D5074732B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" t="46336" r="53423" b="12218"/>
          <a:stretch/>
        </p:blipFill>
        <p:spPr>
          <a:xfrm>
            <a:off x="3150604" y="1407401"/>
            <a:ext cx="7477504" cy="48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3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667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적용된 모델</a:t>
            </a:r>
            <a:endParaRPr sz="2667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847691" y="1127272"/>
            <a:ext cx="9623391" cy="55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</a:t>
            </a:r>
            <a:r>
              <a:rPr lang="ko-KR" altLang="en-US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Forest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여러 결정 트리의 </a:t>
            </a:r>
            <a:r>
              <a:rPr lang="ko-KR" altLang="en-US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보팅으로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최종 결정하는 앙상블 알고리즘</a:t>
            </a:r>
            <a:endParaRPr lang="en-US" altLang="ko-KR" sz="2133" kern="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LGBM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와 함께 가장 각광받는 </a:t>
            </a:r>
            <a:r>
              <a:rPr lang="ko-KR" altLang="en-US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부스팅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알고리즘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학습시간 적고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리프 중심의 트리 분할 방식을 사용함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K-fold CV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데이터를 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ko-KR" altLang="en-US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폴드로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나누어 모델을 평가하는 방법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테스트 데이터를 활용하지 않고도 훈련성능을 평가할 수 있음 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altLang="ko-KR" sz="2133" kern="0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lang="en-US" altLang="ko-KR" sz="2133" kern="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베이지안 최적화 기법을 사용하여 최적의 </a:t>
            </a:r>
            <a:r>
              <a:rPr lang="ko-KR" altLang="en-US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조합을 찾는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</a:t>
            </a: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158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 Forest</a:t>
            </a:r>
            <a:endParaRPr sz="2667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805301" y="1173772"/>
            <a:ext cx="9416897" cy="6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sklearn.ensemble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의 </a:t>
            </a: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RandomForestClassifier</a:t>
            </a:r>
            <a:r>
              <a:rPr lang="ko-KR" altLang="en-US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07AD3-290E-825C-6DB8-3EB131A3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5" y="1797491"/>
            <a:ext cx="6305909" cy="4764331"/>
          </a:xfrm>
          <a:prstGeom prst="rect">
            <a:avLst/>
          </a:prstGeom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8467793" y="1843990"/>
            <a:ext cx="3493707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0.7798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0.78933</a:t>
            </a:r>
            <a:endParaRPr lang="ko-KR" altLang="en-US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4CC70-1D90-2F36-FA7F-49AE439FA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034" y="5754197"/>
            <a:ext cx="3988967" cy="8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sz="2667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sz="2667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sz="2667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805301" y="1173772"/>
            <a:ext cx="9416897" cy="6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lang="ko-KR" altLang="en-US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8467793" y="1843990"/>
            <a:ext cx="3493707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-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0.80734</a:t>
            </a:r>
            <a:endParaRPr lang="ko-KR" altLang="en-US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E2F7A-245B-8F95-7386-B9D194DE4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4" y="1797491"/>
            <a:ext cx="4389596" cy="493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421A6-A038-98E9-1B76-100B884A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545" y="5794740"/>
            <a:ext cx="3988967" cy="7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132333" y="1682800"/>
            <a:ext cx="5716800" cy="455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" altLang="en-US" sz="2667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6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154848" y="2112562"/>
            <a:ext cx="3619304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 </a:t>
            </a:r>
            <a:r>
              <a:rPr lang="en-US" altLang="ko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 : </a:t>
            </a:r>
            <a:r>
              <a:rPr lang="ko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김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소원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 </a:t>
            </a:r>
            <a:r>
              <a:rPr lang="en-US" altLang="ko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 : 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나영은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 </a:t>
            </a:r>
            <a:r>
              <a:rPr lang="en-US" altLang="ko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 : 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나상현</a:t>
            </a:r>
            <a:endParaRPr lang="en-US" altLang="ko-KR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2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4:  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박지후</a:t>
            </a:r>
            <a:endParaRPr lang="en-US" altLang="ko-KR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2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5:  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정현석</a:t>
            </a:r>
            <a:endParaRPr lang="en-US" altLang="ko-KR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2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스터디원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6:  </a:t>
            </a:r>
            <a:r>
              <a:rPr lang="ko-KR" alt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조효원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00883-FDF0-575B-D507-C2B4B7E0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87" y="2419288"/>
            <a:ext cx="5468493" cy="30798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09167"/>
            <a:ext cx="8023391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sz="2667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sz="2667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sz="2667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en-US" sz="2667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K-Fold CV</a:t>
            </a:r>
            <a:endParaRPr sz="2667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805301" y="1173772"/>
            <a:ext cx="9416897" cy="6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2133" kern="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StratifiedKFold</a:t>
            </a:r>
            <a:endParaRPr lang="ko-KR" altLang="en-US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8467793" y="1843990"/>
            <a:ext cx="3493707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endParaRPr lang="en-US" altLang="ko-KR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0.8036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-KR" sz="2133" kern="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0.80243</a:t>
            </a:r>
            <a:endParaRPr lang="ko-KR" altLang="en-US" sz="2133" kern="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0665F-D2E9-2E50-6D3A-CDA49EA04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3" y="1797491"/>
            <a:ext cx="4945209" cy="488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616596-2C5F-DACE-D2B4-1D3762A3E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545" y="5854388"/>
            <a:ext cx="3934240" cy="6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429239-BB10-2B5F-F81B-1530F3F4F83C}"/>
              </a:ext>
            </a:extLst>
          </p:cNvPr>
          <p:cNvSpPr/>
          <p:nvPr/>
        </p:nvSpPr>
        <p:spPr>
          <a:xfrm>
            <a:off x="2168165" y="1876736"/>
            <a:ext cx="9376080" cy="533480"/>
          </a:xfrm>
          <a:prstGeom prst="roundRect">
            <a:avLst/>
          </a:prstGeom>
          <a:solidFill>
            <a:schemeClr val="bg1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667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분석 주제 </a:t>
            </a:r>
            <a:endParaRPr sz="26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A26779-5055-9A52-C8B2-3646F92F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4" y="2544507"/>
            <a:ext cx="9665612" cy="1894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FA1C25-F633-7274-C5A2-D1AA8B68358C}"/>
              </a:ext>
            </a:extLst>
          </p:cNvPr>
          <p:cNvSpPr txBox="1"/>
          <p:nvPr/>
        </p:nvSpPr>
        <p:spPr>
          <a:xfrm>
            <a:off x="1878634" y="1284119"/>
            <a:ext cx="29285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</a:t>
            </a:r>
            <a:r>
              <a:rPr lang="ko-KR" altLang="en-US" sz="2133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r>
              <a:rPr lang="ko-KR" altLang="en-US" sz="21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대회 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B8BC0-BED8-4CB5-3414-F65951D2B704}"/>
              </a:ext>
            </a:extLst>
          </p:cNvPr>
          <p:cNvSpPr txBox="1"/>
          <p:nvPr/>
        </p:nvSpPr>
        <p:spPr>
          <a:xfrm>
            <a:off x="1878618" y="4345208"/>
            <a:ext cx="29285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</a:t>
            </a:r>
            <a:r>
              <a:rPr lang="ko-KR" altLang="en-US" sz="2133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  <a:cs typeface="Arial"/>
                <a:sym typeface="Arial"/>
              </a:rPr>
              <a:t> </a:t>
            </a:r>
            <a:r>
              <a:rPr lang="ko-KR" altLang="en-US" sz="2133" b="1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선정 이유 </a:t>
            </a: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6B910EA4-53C7-5F8A-5D5C-ECA0DD16C600}"/>
              </a:ext>
            </a:extLst>
          </p:cNvPr>
          <p:cNvSpPr txBox="1"/>
          <p:nvPr/>
        </p:nvSpPr>
        <p:spPr>
          <a:xfrm>
            <a:off x="2370590" y="4929172"/>
            <a:ext cx="4217383" cy="156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1867" kern="0" dirty="0">
                <a:solidFill>
                  <a:srgbClr val="19264B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실종된 승객을 구출하기 위해</a:t>
            </a:r>
            <a:r>
              <a:rPr lang="en-US" altLang="ko-KR" sz="1867" kern="0" dirty="0">
                <a:solidFill>
                  <a:srgbClr val="19264B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867" kern="0" dirty="0">
                <a:solidFill>
                  <a:srgbClr val="19264B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우주선의 손상된 컴퓨터 시스템에서 복구된 기록을 사용하여 변칙 현상에 의해 이송된 승객을 예측</a:t>
            </a:r>
            <a:endParaRPr lang="en-US" sz="1867" kern="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BA2CF4-45E7-F15B-3F58-0DAC86253735}"/>
              </a:ext>
            </a:extLst>
          </p:cNvPr>
          <p:cNvSpPr/>
          <p:nvPr/>
        </p:nvSpPr>
        <p:spPr>
          <a:xfrm>
            <a:off x="6834906" y="5373431"/>
            <a:ext cx="665493" cy="339524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4B5CD-EF8A-93BF-10BF-2AF5659F6ED8}"/>
              </a:ext>
            </a:extLst>
          </p:cNvPr>
          <p:cNvSpPr txBox="1"/>
          <p:nvPr/>
        </p:nvSpPr>
        <p:spPr>
          <a:xfrm>
            <a:off x="7747332" y="5194379"/>
            <a:ext cx="324091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18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상상력을 기반한 </a:t>
            </a:r>
            <a:endParaRPr lang="en-US" altLang="ko-KR" sz="1867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867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새로운 칼럼 생성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27573-7387-8457-A996-A15FC6E215BD}"/>
              </a:ext>
            </a:extLst>
          </p:cNvPr>
          <p:cNvSpPr txBox="1"/>
          <p:nvPr/>
        </p:nvSpPr>
        <p:spPr>
          <a:xfrm>
            <a:off x="2458895" y="1938291"/>
            <a:ext cx="1057687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fontAlgn="base" latinLnBrk="0">
              <a:buClr>
                <a:srgbClr val="000000"/>
              </a:buClr>
            </a:pPr>
            <a:r>
              <a:rPr lang="en-US" altLang="ko-KR" sz="1867" b="1" kern="0" dirty="0">
                <a:solidFill>
                  <a:srgbClr val="202124"/>
                </a:solidFill>
                <a:highlight>
                  <a:srgbClr val="FFFFFF"/>
                </a:highlight>
                <a:latin typeface="Inter"/>
                <a:cs typeface="Arial"/>
                <a:sym typeface="Arial"/>
              </a:rPr>
              <a:t>Spaceship Titanic : </a:t>
            </a:r>
            <a:r>
              <a:rPr lang="en-US" altLang="ko-KR" sz="1867" kern="0" dirty="0">
                <a:solidFill>
                  <a:srgbClr val="5F6368"/>
                </a:solidFill>
                <a:highlight>
                  <a:srgbClr val="FFFFFF"/>
                </a:highlight>
                <a:latin typeface="inherit"/>
                <a:cs typeface="Arial"/>
                <a:sym typeface="Arial"/>
              </a:rPr>
              <a:t>Predict which passengers are transported to an alternate dimension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ko-KR" altLang="en-US" sz="2667" kern="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소개 </a:t>
            </a:r>
            <a:endParaRPr sz="2667" kern="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29D011CD-8845-F2E7-2C8E-E86641C5C1A8}"/>
              </a:ext>
            </a:extLst>
          </p:cNvPr>
          <p:cNvSpPr txBox="1"/>
          <p:nvPr/>
        </p:nvSpPr>
        <p:spPr>
          <a:xfrm>
            <a:off x="4214419" y="1629072"/>
            <a:ext cx="9816061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PassengerId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승객의 고유 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ID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HomePlanet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출발한 행성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일반적으로 영구 거주 행성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CryoSleep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냉동 수면 여부</a:t>
            </a:r>
            <a:endParaRPr lang="en-US" altLang="ko-KR" sz="1600" b="1" kern="0" dirty="0">
              <a:solidFill>
                <a:srgbClr val="0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머무는 객실 번호</a:t>
            </a:r>
            <a:endParaRPr lang="en-US" altLang="ko-KR" sz="1600" b="1" kern="0" dirty="0">
              <a:solidFill>
                <a:srgbClr val="0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Destination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출발할 행성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승객의 나이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VIP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항해 중 특별 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VIP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서비스에 대한 비용을 지불했는지 여부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RoomService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FoodCourt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ShoppingMall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Spa, </a:t>
            </a:r>
            <a:r>
              <a:rPr lang="en-US" altLang="ko-KR" sz="1600" b="1" kern="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VRDeck</a:t>
            </a:r>
            <a:endParaRPr lang="en-US" altLang="ko-KR" sz="1600" b="1" kern="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타이타닉 우주선의 다양한 고급 편의 시설에 대해 청구한 금액 </a:t>
            </a:r>
            <a:endParaRPr lang="en-US" altLang="ko-KR" sz="1600" b="1" kern="0" dirty="0">
              <a:solidFill>
                <a:srgbClr val="0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</a:t>
            </a:r>
            <a:r>
              <a:rPr lang="ko-KR" altLang="en-US" sz="16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Name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승객의 이름과 성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● 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Transported</a:t>
            </a:r>
            <a:r>
              <a:rPr lang="en-US" altLang="ko-KR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en-US" altLang="ko-KR" sz="1600" b="1" kern="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다른 차원으로 이송되었는지 여부</a:t>
            </a:r>
            <a:endParaRPr lang="en-US" sz="1600" kern="0" dirty="0">
              <a:solidFill>
                <a:srgbClr val="0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EAA901-EF3C-EC2F-C614-4B0B03BAC4FB}"/>
              </a:ext>
            </a:extLst>
          </p:cNvPr>
          <p:cNvCxnSpPr/>
          <p:nvPr/>
        </p:nvCxnSpPr>
        <p:spPr>
          <a:xfrm flipH="1">
            <a:off x="3769487" y="5617351"/>
            <a:ext cx="514773" cy="0"/>
          </a:xfrm>
          <a:prstGeom prst="straightConnector1">
            <a:avLst/>
          </a:prstGeom>
          <a:ln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AEA-D118-A2EC-A096-BDC09916BD25}"/>
              </a:ext>
            </a:extLst>
          </p:cNvPr>
          <p:cNvSpPr txBox="1"/>
          <p:nvPr/>
        </p:nvSpPr>
        <p:spPr>
          <a:xfrm>
            <a:off x="2041093" y="5432685"/>
            <a:ext cx="166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sz="1600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Target variable </a:t>
            </a:r>
            <a:endParaRPr lang="ko-KR" altLang="en-US" sz="1600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F6A4B7-B439-2052-8408-3C53D9016005}"/>
              </a:ext>
            </a:extLst>
          </p:cNvPr>
          <p:cNvCxnSpPr/>
          <p:nvPr/>
        </p:nvCxnSpPr>
        <p:spPr>
          <a:xfrm flipH="1">
            <a:off x="3961254" y="1953087"/>
            <a:ext cx="323007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FEA402-EEAB-079D-6416-499F7B07FA9F}"/>
              </a:ext>
            </a:extLst>
          </p:cNvPr>
          <p:cNvCxnSpPr/>
          <p:nvPr/>
        </p:nvCxnSpPr>
        <p:spPr>
          <a:xfrm flipH="1">
            <a:off x="3962437" y="5257552"/>
            <a:ext cx="323007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A5AF53-AB27-5DB0-CFBC-377512E62541}"/>
              </a:ext>
            </a:extLst>
          </p:cNvPr>
          <p:cNvCxnSpPr>
            <a:cxnSpLocks/>
          </p:cNvCxnSpPr>
          <p:nvPr/>
        </p:nvCxnSpPr>
        <p:spPr>
          <a:xfrm flipV="1">
            <a:off x="3962519" y="1953088"/>
            <a:ext cx="0" cy="3304465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EDB352-3C70-F84A-E272-1F10CCF408EE}"/>
              </a:ext>
            </a:extLst>
          </p:cNvPr>
          <p:cNvSpPr txBox="1"/>
          <p:nvPr/>
        </p:nvSpPr>
        <p:spPr>
          <a:xfrm>
            <a:off x="2146291" y="3386783"/>
            <a:ext cx="166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sz="1600" kern="0" dirty="0">
                <a:solidFill>
                  <a:srgbClr val="19264B"/>
                </a:solidFill>
                <a:latin typeface="Arial"/>
                <a:cs typeface="Arial"/>
                <a:sym typeface="Arial"/>
              </a:rPr>
              <a:t>X variable </a:t>
            </a:r>
            <a:endParaRPr lang="ko-KR" altLang="en-US" sz="1600" kern="0" dirty="0">
              <a:solidFill>
                <a:srgbClr val="19264B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64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B9FFF-445B-ED7A-3C66-7321409E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66" y="1979250"/>
            <a:ext cx="3282552" cy="33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C0EAF3-0045-0A0F-235D-7DA0C952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701" y="1650749"/>
            <a:ext cx="5252320" cy="1778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7565B-A2FC-0E4B-6F44-7C2E4F68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09" y="3724520"/>
            <a:ext cx="5332118" cy="17945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9CEDC-F8B2-5633-71F0-24BB2ADC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127" y="1650749"/>
            <a:ext cx="4901158" cy="16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F342A-738D-6C04-2B27-A69B48A9C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35" y="1219633"/>
            <a:ext cx="3337602" cy="2399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6E450-8453-2CF6-6289-F3BC5B0A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634" y="3619528"/>
            <a:ext cx="3483075" cy="2504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B1F1D-0227-3878-154E-DF9AFC4EC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605" y="1219633"/>
            <a:ext cx="3337602" cy="2399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30420-1BBF-0F10-05E0-0F73EEBDFF9A}"/>
              </a:ext>
            </a:extLst>
          </p:cNvPr>
          <p:cNvSpPr txBox="1"/>
          <p:nvPr/>
        </p:nvSpPr>
        <p:spPr>
          <a:xfrm>
            <a:off x="6830293" y="4294353"/>
            <a:ext cx="497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RoomService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, Spa,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VRDeck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유사한 분포를 가진다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85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DC160-2377-C37D-DC83-B01E45A2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09" y="1817979"/>
            <a:ext cx="8801099" cy="37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59E40-85C4-A19D-3CF9-7AD9F5AC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783" y="1407400"/>
            <a:ext cx="9291145" cy="40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82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1317</Words>
  <Application>Microsoft Office PowerPoint</Application>
  <PresentationFormat>와이드스크린</PresentationFormat>
  <Paragraphs>166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inherit</vt:lpstr>
      <vt:lpstr>Inter</vt:lpstr>
      <vt:lpstr>NanumGothic ExtraBold</vt:lpstr>
      <vt:lpstr>나눔고딕</vt:lpstr>
      <vt:lpstr>나눔고딕 ExtraBold</vt:lpstr>
      <vt:lpstr>맑은 고딕</vt:lpstr>
      <vt:lpstr>Arial</vt:lpstr>
      <vt:lpstr>Courier New</vt:lpstr>
      <vt:lpstr>Roboto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Sowon Kim</dc:creator>
  <cp:lastModifiedBy>Sowon Kim</cp:lastModifiedBy>
  <cp:revision>1</cp:revision>
  <dcterms:created xsi:type="dcterms:W3CDTF">2024-05-27T13:43:11Z</dcterms:created>
  <dcterms:modified xsi:type="dcterms:W3CDTF">2024-05-27T13:45:04Z</dcterms:modified>
</cp:coreProperties>
</file>